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aekmuk Batang" charset="1" panose="02030600000101010101"/>
      <p:regular r:id="rId10"/>
    </p:embeddedFont>
    <p:embeddedFont>
      <p:font typeface="Jeju Hallasan" charset="1" panose="02000300000000000000"/>
      <p:regular r:id="rId11"/>
    </p:embeddedFont>
    <p:embeddedFont>
      <p:font typeface="Sunflower Bold" charset="1" panose="00000000000000000000"/>
      <p:regular r:id="rId12"/>
    </p:embeddedFont>
    <p:embeddedFont>
      <p:font typeface="Nanum Gothic Regular" charset="1" panose="020D0604000000000000"/>
      <p:regular r:id="rId13"/>
    </p:embeddedFont>
    <p:embeddedFont>
      <p:font typeface="Nanum Gothic Regular Bold" charset="1" panose="020D0804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87629" y="4057650"/>
            <a:ext cx="11646440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2000">
                <a:solidFill>
                  <a:srgbClr val="405BBC"/>
                </a:solidFill>
                <a:ea typeface="Sunflower Bold"/>
              </a:rPr>
              <a:t>오픈소스 하드웨어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78113">
            <a:off x="14942065" y="-998912"/>
            <a:ext cx="8841218" cy="763559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-5035429" y="2095663"/>
            <a:ext cx="8623058" cy="10454130"/>
            <a:chOff x="0" y="0"/>
            <a:chExt cx="11497411" cy="1393884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676309">
              <a:off x="747747" y="4406623"/>
              <a:ext cx="10001918" cy="863802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391058">
              <a:off x="2368152" y="410074"/>
              <a:ext cx="7675508" cy="790548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9139238" y="4276725"/>
            <a:ext cx="9525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004915" y="7986130"/>
            <a:ext cx="499571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05BBC"/>
                </a:solidFill>
                <a:latin typeface="Baekmuk Batang"/>
              </a:rPr>
              <a:t>20184225 이민서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67748" y="3448555"/>
            <a:ext cx="9791552" cy="3827126"/>
            <a:chOff x="0" y="0"/>
            <a:chExt cx="13055403" cy="510283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59405"/>
              <a:ext cx="13055403" cy="3193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05"/>
                </a:lnSpc>
              </a:pPr>
              <a:r>
                <a:rPr lang="en-US" sz="3432">
                  <a:solidFill>
                    <a:srgbClr val="323232"/>
                  </a:solidFill>
                  <a:ea typeface="Nanum Gothic Regular"/>
                </a:rPr>
                <a:t>실시간으로 특정색을 인식하고 그 물체를 추적하는 기술에 호기심이 생겨서 이것을 많은 분야에 적용할수있기에 먼저 웹캠으로 실시간으로 특정색 물체 추적하는 기술을 선정 하였습니다.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3055403" cy="872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388"/>
                </a:lnSpc>
              </a:pPr>
              <a:r>
                <a:rPr lang="en-US" sz="4144">
                  <a:solidFill>
                    <a:srgbClr val="323232"/>
                  </a:solidFill>
                  <a:ea typeface="Nanum Gothic Regular Bold"/>
                </a:rPr>
                <a:t>웹캠에서 실시간으로 특정색 물체 추적하기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847725"/>
            <a:ext cx="7431143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80"/>
              </a:lnSpc>
            </a:pPr>
            <a:r>
              <a:rPr lang="en-US" sz="7650">
                <a:solidFill>
                  <a:srgbClr val="405BBC"/>
                </a:solidFill>
                <a:ea typeface="Sunflower Bold"/>
              </a:rPr>
              <a:t>주제 선정 배경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028700" y="4491874"/>
            <a:ext cx="6677977" cy="477171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2106293" cy="10287000"/>
          </a:xfrm>
          <a:prstGeom prst="rect">
            <a:avLst/>
          </a:prstGeom>
          <a:solidFill>
            <a:srgbClr val="405BB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322446" y="748491"/>
            <a:ext cx="11276785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405BBC"/>
                </a:solidFill>
                <a:ea typeface="Sunflower Bold"/>
              </a:rPr>
              <a:t>사용된 파이썬 라이브러리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526615" y="2400198"/>
            <a:ext cx="7428905" cy="3983874"/>
            <a:chOff x="0" y="0"/>
            <a:chExt cx="9905207" cy="531183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378642"/>
              <a:ext cx="9905207" cy="3294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5"/>
                </a:lnSpc>
              </a:pPr>
              <a:r>
                <a:rPr lang="en-US" sz="2853">
                  <a:solidFill>
                    <a:srgbClr val="323232"/>
                  </a:solidFill>
                  <a:ea typeface="Nanum Gothic Regular"/>
                </a:rPr>
                <a:t>개발은 인텔에서 하엿으며, 실시간 이미지 프로세싱에 중점을 둔 라이브러리 입니다.</a:t>
              </a:r>
            </a:p>
            <a:p>
              <a:pPr>
                <a:lnSpc>
                  <a:spcPts val="3995"/>
                </a:lnSpc>
              </a:pPr>
              <a:r>
                <a:rPr lang="en-US" sz="2853">
                  <a:solidFill>
                    <a:srgbClr val="323232"/>
                  </a:solidFill>
                  <a:latin typeface="Nanum Gothic Regular"/>
                </a:rPr>
                <a:t>opencv는 컴퓨터 비전 관련 프로그래밍을 쉽게 할 수 있도록 도와주는 라이브러리로 이미지 딥러닝에도 많이 활용됩니다.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9056576" cy="783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48"/>
                </a:lnSpc>
              </a:pPr>
              <a:r>
                <a:rPr lang="en-US" sz="3652">
                  <a:solidFill>
                    <a:srgbClr val="323232"/>
                  </a:solidFill>
                  <a:latin typeface="Nanum Gothic Regular Bold"/>
                </a:rPr>
                <a:t>opencv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60838" y="6384072"/>
            <a:ext cx="8971642" cy="2999136"/>
            <a:chOff x="0" y="0"/>
            <a:chExt cx="11962190" cy="399884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48234"/>
              <a:ext cx="11962190" cy="23850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24"/>
                </a:lnSpc>
              </a:pPr>
              <a:r>
                <a:rPr lang="en-US" sz="3446">
                  <a:solidFill>
                    <a:srgbClr val="323232"/>
                  </a:solidFill>
                  <a:ea typeface="Nanum Gothic Regular"/>
                </a:rPr>
                <a:t>고성능의 과학계산 컴퓨팅과 데이터분석에 필요한 기본 패키지입니다. 백터 및 행렬 연산에 있어 매우 편리한 기능을 제공합니다.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10937327" cy="935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734"/>
                </a:lnSpc>
              </a:pPr>
              <a:r>
                <a:rPr lang="en-US" sz="4411">
                  <a:solidFill>
                    <a:srgbClr val="323232"/>
                  </a:solidFill>
                  <a:latin typeface="Nanum Gothic Regular Bold"/>
                </a:rPr>
                <a:t>numpy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07454" y="5086350"/>
            <a:ext cx="15339066" cy="226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1"/>
              </a:lnSpc>
            </a:pPr>
            <a:r>
              <a:rPr lang="en-US" sz="4616">
                <a:solidFill>
                  <a:srgbClr val="323232"/>
                </a:solidFill>
                <a:ea typeface="Nanum Gothic Regular Bold"/>
              </a:rPr>
              <a:t>저는 이 기술을 방범용cctv에 적용하여 사람이 붐비고 매우 많은 곳에서 빠르게 범인의 인상착의를 이용해서 어느방향으로 이동하였는지 활용하는게 좋을거같다는 생각이 들었습니다.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62806" y="847725"/>
            <a:ext cx="11069169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405BBC"/>
                </a:solidFill>
                <a:ea typeface="Sunflower Bold"/>
              </a:rPr>
              <a:t>웹캠에서 실시간으로 특정색 물체 추적하기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9910">
            <a:off x="14701549" y="-1303525"/>
            <a:ext cx="5115502" cy="501319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545712">
            <a:off x="-2179942" y="6525671"/>
            <a:ext cx="4359883" cy="449051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001000" cy="10287000"/>
          </a:xfrm>
          <a:prstGeom prst="rect">
            <a:avLst/>
          </a:prstGeom>
          <a:solidFill>
            <a:srgbClr val="FFF9EC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5911373" cy="8229600"/>
            <a:chOff x="0" y="0"/>
            <a:chExt cx="7881831" cy="109728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36003" t="0" r="36003" b="0"/>
            <a:stretch>
              <a:fillRect/>
            </a:stretch>
          </p:blipFill>
          <p:spPr>
            <a:xfrm>
              <a:off x="0" y="0"/>
              <a:ext cx="7881831" cy="109728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9144000" y="847725"/>
            <a:ext cx="76962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875">
                <a:solidFill>
                  <a:srgbClr val="405BBC"/>
                </a:solidFill>
                <a:ea typeface="Sunflower Bold"/>
              </a:rPr>
              <a:t>동작원리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97732" y="2949575"/>
            <a:ext cx="9461568" cy="254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0"/>
              </a:lnSpc>
            </a:pPr>
            <a:r>
              <a:rPr lang="en-US" sz="2914">
                <a:solidFill>
                  <a:srgbClr val="323232"/>
                </a:solidFill>
                <a:latin typeface="Nanum Gothic Regular"/>
              </a:rPr>
              <a:t>opencv라이브러리를 이용해 웹캠으로 영상을 인식하고 </a:t>
            </a:r>
          </a:p>
          <a:p>
            <a:pPr>
              <a:lnSpc>
                <a:spcPts val="4080"/>
              </a:lnSpc>
            </a:pPr>
            <a:r>
              <a:rPr lang="en-US" sz="2914">
                <a:solidFill>
                  <a:srgbClr val="323232"/>
                </a:solidFill>
                <a:ea typeface="Nanum Gothic Regular"/>
              </a:rPr>
              <a:t>원본 영상을 HSV영상으로 변환합니다.</a:t>
            </a:r>
          </a:p>
          <a:p>
            <a:pPr>
              <a:lnSpc>
                <a:spcPts val="4080"/>
              </a:lnSpc>
            </a:pPr>
            <a:r>
              <a:rPr lang="en-US" sz="2914">
                <a:solidFill>
                  <a:srgbClr val="323232"/>
                </a:solidFill>
                <a:ea typeface="Nanum Gothic Regular"/>
              </a:rPr>
              <a:t>이후 범위 값으로 HSV이미지에서 마스크를 생성합니다.</a:t>
            </a:r>
          </a:p>
          <a:p>
            <a:pPr>
              <a:lnSpc>
                <a:spcPts val="4080"/>
              </a:lnSpc>
            </a:pPr>
            <a:r>
              <a:rPr lang="en-US" sz="2914">
                <a:solidFill>
                  <a:srgbClr val="323232"/>
                </a:solidFill>
                <a:ea typeface="Nanum Gothic Regular"/>
              </a:rPr>
              <a:t>마스크 이미지로 원본 이미지에서 범위값에 해당되는 영상 부분을 획득합니다.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533" t="0" r="533" b="0"/>
          <a:stretch>
            <a:fillRect/>
          </a:stretch>
        </p:blipFill>
        <p:spPr>
          <a:xfrm flipH="false" flipV="false" rot="0">
            <a:off x="0" y="865344"/>
            <a:ext cx="6357687" cy="733015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63228" y="865344"/>
            <a:ext cx="6161543" cy="73043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2126457" y="865344"/>
            <a:ext cx="6161543" cy="730433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0" y="-190500"/>
            <a:ext cx="7143461" cy="1453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88"/>
              </a:lnSpc>
            </a:pPr>
            <a:r>
              <a:rPr lang="en-US" sz="8323">
                <a:solidFill>
                  <a:srgbClr val="405BBC"/>
                </a:solidFill>
                <a:ea typeface="Sunflower Bold"/>
              </a:rPr>
              <a:t>소스코드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46641" y="2752523"/>
            <a:ext cx="13516351" cy="577331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47650"/>
            <a:ext cx="769620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0"/>
              </a:lnSpc>
            </a:pPr>
            <a:r>
              <a:rPr lang="en-US" sz="7875">
                <a:solidFill>
                  <a:srgbClr val="405BBC"/>
                </a:solidFill>
                <a:ea typeface="Sunflower Bold"/>
              </a:rPr>
              <a:t>결과화면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408500" y="1028700"/>
            <a:ext cx="8850800" cy="7756519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3226960"/>
            <a:ext cx="7379800" cy="200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2000">
                <a:solidFill>
                  <a:srgbClr val="405BBC"/>
                </a:solidFill>
                <a:ea typeface="Sunflower Bold"/>
              </a:rPr>
              <a:t>감사합니다!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DAFBOPeRhPU</dc:identifier>
  <dcterms:modified xsi:type="dcterms:W3CDTF">2011-08-01T06:04:30Z</dcterms:modified>
  <cp:revision>1</cp:revision>
  <dc:title>오픈소스하드웨어_이민서</dc:title>
</cp:coreProperties>
</file>